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6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78" autoAdjust="0"/>
    <p:restoredTop sz="94660"/>
  </p:normalViewPr>
  <p:slideViewPr>
    <p:cSldViewPr snapToGrid="0" snapToObjects="1">
      <p:cViewPr>
        <p:scale>
          <a:sx n="85" d="100"/>
          <a:sy n="85" d="100"/>
        </p:scale>
        <p:origin x="-1536" y="-80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mailto:mnauss@stellamarisacademy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1320" y="1465521"/>
            <a:ext cx="4608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200" dirty="0">
                <a:latin typeface="KG Miss Kindergarten"/>
                <a:cs typeface="KG Miss Kindergarten"/>
              </a:rPr>
              <a:t>Please feel free to reach me with any questions/concerns at </a:t>
            </a:r>
            <a:r>
              <a:rPr lang="en-US" sz="1200" u="sng" dirty="0">
                <a:solidFill>
                  <a:srgbClr val="0000FF"/>
                </a:solidFill>
                <a:latin typeface="KG Miss Kindergarten"/>
                <a:cs typeface="KG Miss Kindergarten"/>
                <a:hlinkClick r:id="rId3"/>
              </a:rPr>
              <a:t>mnauss@stellamarisacademy.org</a:t>
            </a:r>
            <a:r>
              <a:rPr lang="en-US" sz="1200" dirty="0" smtClean="0">
                <a:latin typeface="KG Miss Kindergarten"/>
                <a:cs typeface="KG Miss Kindergarten"/>
              </a:rPr>
              <a:t>!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>
                <a:solidFill>
                  <a:srgbClr val="FF0000"/>
                </a:solidFill>
                <a:latin typeface="KG Miss Kindergarten"/>
                <a:cs typeface="KG Miss Kindergarten"/>
              </a:rPr>
              <a:t>STAR Testing for 2</a:t>
            </a:r>
            <a:r>
              <a:rPr lang="en-US" sz="1200" baseline="30000" dirty="0" smtClean="0">
                <a:solidFill>
                  <a:srgbClr val="FF0000"/>
                </a:solidFill>
                <a:latin typeface="KG Miss Kindergarten"/>
                <a:cs typeface="KG Miss Kindergarten"/>
              </a:rPr>
              <a:t>nd</a:t>
            </a:r>
            <a:r>
              <a:rPr lang="en-US" sz="1200" dirty="0" smtClean="0">
                <a:solidFill>
                  <a:srgbClr val="FF0000"/>
                </a:solidFill>
                <a:latin typeface="KG Miss Kindergarten"/>
                <a:cs typeface="KG Miss Kindergarten"/>
              </a:rPr>
              <a:t> grade will be on WEDNESDAY, 9</a:t>
            </a:r>
            <a:r>
              <a:rPr lang="en-US" sz="1200" smtClean="0">
                <a:solidFill>
                  <a:srgbClr val="FF0000"/>
                </a:solidFill>
                <a:latin typeface="KG Miss Kindergarten"/>
                <a:cs typeface="KG Miss Kindergarten"/>
              </a:rPr>
              <a:t>/</a:t>
            </a:r>
            <a:r>
              <a:rPr lang="en-US" sz="1200" smtClean="0">
                <a:solidFill>
                  <a:srgbClr val="FF0000"/>
                </a:solidFill>
                <a:latin typeface="KG Miss Kindergarten"/>
                <a:cs typeface="KG Miss Kindergarten"/>
              </a:rPr>
              <a:t>13 </a:t>
            </a:r>
            <a:r>
              <a:rPr lang="en-US" sz="1200" dirty="0" smtClean="0">
                <a:solidFill>
                  <a:srgbClr val="FF0000"/>
                </a:solidFill>
                <a:latin typeface="KG Miss Kindergarten"/>
                <a:cs typeface="KG Miss Kindergarten"/>
              </a:rPr>
              <a:t>and FRIDAY, 9/15 from 8:15-9am.  Please make sure your student is at school ON TIME, especially on these days!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>
                <a:latin typeface="KG Miss Kindergarten"/>
                <a:cs typeface="KG Miss Kindergarten"/>
              </a:rPr>
              <a:t>Please sign your students up for after school classes (Yoga, Lego Engineering, and Spanish).  They begin this week!</a:t>
            </a:r>
            <a:endParaRPr lang="en-US" sz="1200" dirty="0">
              <a:latin typeface="KG Miss Kindergarten"/>
              <a:cs typeface="KG Miss Kindergarte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91320" y="208240"/>
            <a:ext cx="460812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KG Eliza Schuyler Script"/>
                <a:cs typeface="KG Eliza Schuyler Script"/>
              </a:rPr>
              <a:t>September 11</a:t>
            </a:r>
            <a:r>
              <a:rPr lang="en-US" sz="4000" baseline="30000" dirty="0" smtClean="0">
                <a:latin typeface="KG Eliza Schuyler Script"/>
                <a:cs typeface="KG Eliza Schuyler Script"/>
              </a:rPr>
              <a:t>th</a:t>
            </a:r>
            <a:r>
              <a:rPr lang="en-US" sz="4000" dirty="0" smtClean="0">
                <a:latin typeface="KG Eliza Schuyler Script"/>
                <a:cs typeface="KG Eliza Schuyler Script"/>
              </a:rPr>
              <a:t> </a:t>
            </a:r>
            <a:r>
              <a:rPr lang="mr-IN" sz="4000" dirty="0" smtClean="0">
                <a:latin typeface="KG Eliza Schuyler Script"/>
                <a:cs typeface="KG Eliza Schuyler Script"/>
              </a:rPr>
              <a:t>–</a:t>
            </a:r>
            <a:r>
              <a:rPr lang="en-US" sz="4000" dirty="0" smtClean="0">
                <a:latin typeface="KG Eliza Schuyler Script"/>
                <a:cs typeface="KG Eliza Schuyler Script"/>
              </a:rPr>
              <a:t> 15</a:t>
            </a:r>
            <a:r>
              <a:rPr lang="en-US" sz="4000" baseline="30000" dirty="0" smtClean="0">
                <a:latin typeface="KG Eliza Schuyler Script"/>
                <a:cs typeface="KG Eliza Schuyler Script"/>
              </a:rPr>
              <a:t>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77878" y="866624"/>
            <a:ext cx="4621570" cy="4462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>
                <a:latin typeface="KG Blank Space Sketch"/>
                <a:cs typeface="KG Blank Space Sketch"/>
              </a:rPr>
              <a:t>Mrs. Nauss’ 2</a:t>
            </a:r>
            <a:r>
              <a:rPr lang="en-US" sz="2300" baseline="30000" dirty="0" smtClean="0">
                <a:latin typeface="KG Blank Space Sketch"/>
                <a:cs typeface="KG Blank Space Sketch"/>
              </a:rPr>
              <a:t>nd</a:t>
            </a:r>
            <a:r>
              <a:rPr lang="en-US" sz="2300" dirty="0" smtClean="0">
                <a:latin typeface="KG Blank Space Sketch"/>
                <a:cs typeface="KG Blank Space Sketch"/>
              </a:rPr>
              <a:t> Grade Class</a:t>
            </a:r>
            <a:endParaRPr lang="en-US" sz="2300" dirty="0">
              <a:latin typeface="KG Blank Space Sketch"/>
              <a:cs typeface="KG Blank Space Sketch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403" y="3253672"/>
            <a:ext cx="3189490" cy="5078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KG Blank Space Sketch"/>
                <a:cs typeface="KG Blank Space Sketch"/>
              </a:rPr>
              <a:t>Homework</a:t>
            </a:r>
            <a:endParaRPr lang="en-US" sz="2700" dirty="0">
              <a:solidFill>
                <a:schemeClr val="bg1"/>
              </a:solidFill>
              <a:latin typeface="KG Blank Space Sketch"/>
              <a:cs typeface="KG Blank Space Sketch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09449" y="6391198"/>
            <a:ext cx="3484591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KG Blank Space Sketch"/>
                <a:cs typeface="KG Blank Space Sketch"/>
              </a:rPr>
              <a:t>Learning Targets</a:t>
            </a:r>
            <a:endParaRPr lang="en-US" sz="2400" dirty="0">
              <a:solidFill>
                <a:schemeClr val="bg1"/>
              </a:solidFill>
              <a:latin typeface="KG Blank Space Sketch"/>
              <a:cs typeface="KG Blank Space Sketch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0640" y="3253672"/>
            <a:ext cx="3498807" cy="5078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KG Blank Space Sketch"/>
                <a:cs typeface="KG Blank Space Sketch"/>
              </a:rPr>
              <a:t>Events</a:t>
            </a:r>
            <a:endParaRPr lang="en-US" sz="2700" dirty="0">
              <a:solidFill>
                <a:schemeClr val="bg1"/>
              </a:solidFill>
              <a:latin typeface="KG Blank Space Sketch"/>
              <a:cs typeface="KG Blank Space Sketch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403" y="3826639"/>
            <a:ext cx="31894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KG Miss Kindergarten"/>
                <a:cs typeface="KG Miss Kindergarten"/>
              </a:rPr>
              <a:t>Homework can </a:t>
            </a:r>
            <a:r>
              <a:rPr lang="en-US" sz="1200" dirty="0">
                <a:latin typeface="KG Miss Kindergarten"/>
                <a:cs typeface="KG Miss Kindergarten"/>
              </a:rPr>
              <a:t>be checked weekly on the “Homework” link on our </a:t>
            </a:r>
            <a:r>
              <a:rPr lang="en-US" sz="1200" dirty="0" smtClean="0">
                <a:latin typeface="KG Miss Kindergarten"/>
                <a:cs typeface="KG Miss Kindergarten"/>
              </a:rPr>
              <a:t>website </a:t>
            </a:r>
            <a:r>
              <a:rPr lang="en-US" sz="1200" u="sng" dirty="0" err="1" smtClean="0">
                <a:solidFill>
                  <a:srgbClr val="0000FF"/>
                </a:solidFill>
                <a:latin typeface="KG Miss Kindergarten"/>
                <a:cs typeface="KG Miss Kindergarten"/>
              </a:rPr>
              <a:t>second.stellamarisacademy.org</a:t>
            </a:r>
            <a:endParaRPr lang="en-US" sz="1200" u="sng" dirty="0" smtClean="0">
              <a:solidFill>
                <a:srgbClr val="0000FF"/>
              </a:solidFill>
              <a:latin typeface="KG Miss Kindergarten"/>
              <a:cs typeface="KG Miss Kindergarten"/>
            </a:endParaRPr>
          </a:p>
          <a:p>
            <a:pPr algn="ctr"/>
            <a:endParaRPr lang="en-US" sz="1200" dirty="0" smtClean="0">
              <a:latin typeface="KG Miss Kindergarten"/>
              <a:cs typeface="KG Miss Kindergarten"/>
            </a:endParaRPr>
          </a:p>
          <a:p>
            <a:r>
              <a:rPr lang="en-US" sz="1200" dirty="0" smtClean="0">
                <a:latin typeface="KG Miss Kindergarten"/>
                <a:cs typeface="KG Miss Kindergarten"/>
              </a:rPr>
              <a:t>Every Day	Read 15-20 min. </a:t>
            </a:r>
            <a:r>
              <a:rPr lang="en-US" sz="1200" dirty="0">
                <a:latin typeface="KG Miss Kindergarten"/>
                <a:cs typeface="KG Miss Kindergarten"/>
              </a:rPr>
              <a:t>&amp;</a:t>
            </a:r>
            <a:r>
              <a:rPr lang="en-US" sz="1200" dirty="0" smtClean="0">
                <a:latin typeface="KG Miss Kindergarten"/>
                <a:cs typeface="KG Miss Kindergarten"/>
              </a:rPr>
              <a:t> record on 		monthly reading calendar</a:t>
            </a:r>
          </a:p>
          <a:p>
            <a:endParaRPr lang="en-US" sz="1200" dirty="0">
              <a:latin typeface="KG Miss Kindergarten"/>
              <a:cs typeface="KG Miss Kindergarten"/>
            </a:endParaRPr>
          </a:p>
          <a:p>
            <a:r>
              <a:rPr lang="en-US" sz="1200" dirty="0" smtClean="0">
                <a:latin typeface="KG Miss Kindergarten"/>
                <a:cs typeface="KG Miss Kindergarten"/>
              </a:rPr>
              <a:t>Monday	Reading</a:t>
            </a:r>
          </a:p>
          <a:p>
            <a:r>
              <a:rPr lang="en-US" sz="1200" dirty="0" smtClean="0">
                <a:latin typeface="KG Miss Kindergarten"/>
                <a:cs typeface="KG Miss Kindergarten"/>
              </a:rPr>
              <a:t>Tuesday	Reading &amp; Math pg. 7-8</a:t>
            </a:r>
          </a:p>
          <a:p>
            <a:r>
              <a:rPr lang="en-US" sz="1200" dirty="0" smtClean="0">
                <a:latin typeface="KG Miss Kindergarten"/>
                <a:cs typeface="KG Miss Kindergarten"/>
              </a:rPr>
              <a:t>Wednesday 	Reading &amp; Math pg. 9-10</a:t>
            </a:r>
          </a:p>
          <a:p>
            <a:r>
              <a:rPr lang="en-US" sz="1200" dirty="0" smtClean="0">
                <a:latin typeface="KG Miss Kindergarten"/>
                <a:cs typeface="KG Miss Kindergarten"/>
              </a:rPr>
              <a:t>Thursday	Reading &amp; Math pg. 11-12</a:t>
            </a:r>
          </a:p>
          <a:p>
            <a:r>
              <a:rPr lang="en-US" sz="1200" dirty="0" smtClean="0">
                <a:latin typeface="KG Miss Kindergarten"/>
                <a:cs typeface="KG Miss Kindergarten"/>
              </a:rPr>
              <a:t>Friday		Reading</a:t>
            </a:r>
            <a:endParaRPr lang="en-US" sz="1200" dirty="0">
              <a:latin typeface="KG Miss Kindergarten"/>
              <a:cs typeface="KG Miss Kindergarte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0640" y="3779663"/>
            <a:ext cx="349880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G Miss Kindergarten"/>
                <a:cs typeface="KG Miss Kindergarten"/>
              </a:rPr>
              <a:t>Monday, 9/11</a:t>
            </a:r>
            <a:r>
              <a:rPr lang="en-US" sz="1200" baseline="30000" dirty="0" smtClean="0">
                <a:latin typeface="KG Miss Kindergarten"/>
                <a:cs typeface="KG Miss Kindergarten"/>
              </a:rPr>
              <a:t>	</a:t>
            </a:r>
            <a:r>
              <a:rPr lang="en-US" sz="1200" dirty="0" smtClean="0">
                <a:latin typeface="KG Miss Kindergarten"/>
                <a:cs typeface="KG Miss Kindergarten"/>
              </a:rPr>
              <a:t>	8 am Morning Mass</a:t>
            </a:r>
          </a:p>
          <a:p>
            <a:endParaRPr lang="en-US" sz="1200" baseline="30000" dirty="0">
              <a:latin typeface="KG Miss Kindergarten"/>
              <a:cs typeface="KG Miss Kindergarten"/>
            </a:endParaRPr>
          </a:p>
          <a:p>
            <a:r>
              <a:rPr lang="en-US" sz="1200" dirty="0" smtClean="0">
                <a:latin typeface="KG Miss Kindergarten"/>
                <a:cs typeface="KG Miss Kindergarten"/>
              </a:rPr>
              <a:t>Tuesday, 9/12</a:t>
            </a:r>
            <a:r>
              <a:rPr lang="en-US" sz="1200" baseline="30000" dirty="0" smtClean="0">
                <a:latin typeface="KG Miss Kindergarten"/>
                <a:cs typeface="KG Miss Kindergarten"/>
              </a:rPr>
              <a:t>	</a:t>
            </a:r>
            <a:r>
              <a:rPr lang="en-US" sz="1200" dirty="0" smtClean="0">
                <a:latin typeface="KG Miss Kindergarten"/>
                <a:cs typeface="KG Miss Kindergarten"/>
              </a:rPr>
              <a:t>8:15 Room Parent Meeting</a:t>
            </a:r>
          </a:p>
          <a:p>
            <a:endParaRPr lang="en-US" sz="1200" dirty="0" smtClean="0">
              <a:latin typeface="KG Miss Kindergarten"/>
              <a:cs typeface="KG Miss Kindergarten"/>
            </a:endParaRPr>
          </a:p>
          <a:p>
            <a:r>
              <a:rPr lang="en-US" sz="1200" dirty="0" smtClean="0">
                <a:latin typeface="KG Miss Kindergarten"/>
                <a:cs typeface="KG Miss Kindergarten"/>
              </a:rPr>
              <a:t>Wednesday, 9/13</a:t>
            </a:r>
            <a:r>
              <a:rPr lang="en-US" sz="1200" baseline="30000" dirty="0" smtClean="0">
                <a:latin typeface="KG Miss Kindergarten"/>
                <a:cs typeface="KG Miss Kindergarten"/>
              </a:rPr>
              <a:t>	</a:t>
            </a:r>
            <a:r>
              <a:rPr lang="en-US" sz="1200" dirty="0" smtClean="0">
                <a:solidFill>
                  <a:srgbClr val="FF0000"/>
                </a:solidFill>
                <a:latin typeface="KG Miss Kindergarten"/>
                <a:cs typeface="KG Miss Kindergarten"/>
              </a:rPr>
              <a:t>STAR Reading Test 8:15-9</a:t>
            </a:r>
          </a:p>
          <a:p>
            <a:endParaRPr lang="en-US" sz="1200" dirty="0">
              <a:solidFill>
                <a:srgbClr val="FF0000"/>
              </a:solidFill>
              <a:latin typeface="KG Miss Kindergarten"/>
              <a:cs typeface="KG Miss Kindergarten"/>
            </a:endParaRPr>
          </a:p>
          <a:p>
            <a:r>
              <a:rPr lang="en-US" sz="1200" dirty="0" smtClean="0">
                <a:latin typeface="KG Miss Kindergarten"/>
                <a:cs typeface="KG Miss Kindergarten"/>
              </a:rPr>
              <a:t>Thursday, 9/14</a:t>
            </a:r>
            <a:r>
              <a:rPr lang="en-US" sz="1200" baseline="30000" dirty="0" smtClean="0">
                <a:latin typeface="KG Miss Kindergarten"/>
                <a:cs typeface="KG Miss Kindergarten"/>
              </a:rPr>
              <a:t>	</a:t>
            </a:r>
            <a:r>
              <a:rPr lang="en-US" sz="1200" dirty="0" smtClean="0">
                <a:latin typeface="KG Miss Kindergarten"/>
                <a:cs typeface="KG Miss Kindergarten"/>
              </a:rPr>
              <a:t>School Photo Make-Ups</a:t>
            </a:r>
          </a:p>
          <a:p>
            <a:r>
              <a:rPr lang="en-US" sz="1200" dirty="0">
                <a:latin typeface="KG Miss Kindergarten"/>
                <a:cs typeface="KG Miss Kindergarten"/>
              </a:rPr>
              <a:t>	</a:t>
            </a:r>
            <a:r>
              <a:rPr lang="en-US" sz="1200" dirty="0" smtClean="0">
                <a:latin typeface="KG Miss Kindergarten"/>
                <a:cs typeface="KG Miss Kindergarten"/>
              </a:rPr>
              <a:t>		Our 1st Mystery Reader</a:t>
            </a:r>
            <a:endParaRPr lang="en-US" sz="1200" dirty="0" smtClean="0">
              <a:latin typeface="KG Miss Kindy Chunky"/>
              <a:cs typeface="KG Miss Kindy Chunky"/>
            </a:endParaRPr>
          </a:p>
          <a:p>
            <a:endParaRPr lang="en-US" sz="1200" dirty="0" smtClean="0">
              <a:latin typeface="KG Miss Kindergarten"/>
              <a:cs typeface="KG Miss Kindergarten"/>
            </a:endParaRPr>
          </a:p>
          <a:p>
            <a:r>
              <a:rPr lang="en-US" sz="1200" dirty="0" smtClean="0">
                <a:latin typeface="KG Miss Kindergarten"/>
                <a:cs typeface="KG Miss Kindergarten"/>
              </a:rPr>
              <a:t>Friday, 9/15</a:t>
            </a:r>
            <a:r>
              <a:rPr lang="en-US" sz="1200" baseline="30000" dirty="0" smtClean="0">
                <a:latin typeface="KG Miss Kindergarten"/>
                <a:cs typeface="KG Miss Kindergarten"/>
              </a:rPr>
              <a:t>		</a:t>
            </a:r>
            <a:r>
              <a:rPr lang="en-US" sz="1200" dirty="0" smtClean="0">
                <a:solidFill>
                  <a:srgbClr val="FF0000"/>
                </a:solidFill>
                <a:latin typeface="KG Miss Kindergarten"/>
                <a:cs typeface="KG Miss Kindergarten"/>
              </a:rPr>
              <a:t>STAR Math Test 8:15-9</a:t>
            </a:r>
          </a:p>
          <a:p>
            <a:r>
              <a:rPr lang="en-US" sz="1200" baseline="30000" dirty="0">
                <a:latin typeface="KG Miss Kindergarten"/>
                <a:cs typeface="KG Miss Kindergarten"/>
              </a:rPr>
              <a:t>	</a:t>
            </a:r>
            <a:r>
              <a:rPr lang="en-US" sz="1200" baseline="30000" dirty="0" smtClean="0">
                <a:latin typeface="KG Miss Kindergarten"/>
                <a:cs typeface="KG Miss Kindergarten"/>
              </a:rPr>
              <a:t>		</a:t>
            </a:r>
            <a:r>
              <a:rPr lang="en-US" sz="1200" dirty="0" smtClean="0">
                <a:latin typeface="KG Miss Kindergarten"/>
                <a:cs typeface="KG Miss Kindergarten"/>
              </a:rPr>
              <a:t>$ Denim Day</a:t>
            </a:r>
          </a:p>
          <a:p>
            <a:r>
              <a:rPr lang="en-US" sz="1200" baseline="30000" dirty="0">
                <a:latin typeface="KG Miss Kindergarten"/>
                <a:cs typeface="KG Miss Kindergarten"/>
              </a:rPr>
              <a:t>	</a:t>
            </a:r>
            <a:r>
              <a:rPr lang="en-US" sz="1200" baseline="30000" dirty="0" smtClean="0">
                <a:latin typeface="KG Miss Kindergarten"/>
                <a:cs typeface="KG Miss Kindergarten"/>
              </a:rPr>
              <a:t>		</a:t>
            </a:r>
            <a:r>
              <a:rPr lang="en-US" sz="1200" dirty="0" smtClean="0">
                <a:latin typeface="KG Miss Kindergarten"/>
                <a:cs typeface="KG Miss Kindergarten"/>
              </a:rPr>
              <a:t>Mrs. George’s Baby 			         Shower (K-2) @ 11:30 am</a:t>
            </a:r>
            <a:endParaRPr lang="en-US" sz="1200" dirty="0" smtClean="0">
              <a:solidFill>
                <a:srgbClr val="FF0000"/>
              </a:solidFill>
              <a:latin typeface="KG Miss Kindergarten"/>
              <a:cs typeface="KG Miss Kindergarte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7403" y="6939178"/>
            <a:ext cx="528600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>
                <a:solidFill>
                  <a:srgbClr val="0000FF"/>
                </a:solidFill>
                <a:latin typeface="KG Miss Kindy Chunky"/>
                <a:cs typeface="KG Miss Kindy Chunky"/>
              </a:rPr>
              <a:t>English Language Arts (ELA):</a:t>
            </a:r>
            <a:r>
              <a:rPr lang="en-US" sz="1200" dirty="0" smtClean="0">
                <a:solidFill>
                  <a:srgbClr val="0000FF"/>
                </a:solidFill>
                <a:latin typeface="KG Miss Kindy Chunky"/>
                <a:cs typeface="KG Miss Kindy Chunky"/>
              </a:rPr>
              <a:t> </a:t>
            </a:r>
            <a:r>
              <a:rPr lang="en-US" sz="1200" dirty="0" smtClean="0">
                <a:latin typeface="KG Miss Kindergarten"/>
                <a:cs typeface="KG Miss Kindergarten"/>
              </a:rPr>
              <a:t>Daily 5 routines and CAFÉ (comprehension, accuracy, fluency, expanded vocabulary) strategies and Read-to-Self practice. DIBELS and DRA testing     to assess students’ reading levels.</a:t>
            </a:r>
            <a:endParaRPr lang="en-US" sz="1200" u="sng" dirty="0" smtClean="0">
              <a:latin typeface="KG Miss Kindy Chunky"/>
              <a:cs typeface="KG Miss Kindy Chunky"/>
            </a:endParaRPr>
          </a:p>
          <a:p>
            <a:r>
              <a:rPr lang="en-US" sz="1200" u="sng" dirty="0" smtClean="0">
                <a:solidFill>
                  <a:srgbClr val="0000FF"/>
                </a:solidFill>
                <a:latin typeface="KG Miss Kindy Chunky"/>
                <a:cs typeface="KG Miss Kindy Chunky"/>
              </a:rPr>
              <a:t>Math:</a:t>
            </a:r>
            <a:r>
              <a:rPr lang="en-US" sz="1200" dirty="0" smtClean="0">
                <a:solidFill>
                  <a:srgbClr val="0000FF"/>
                </a:solidFill>
                <a:latin typeface="KG Miss Kindergarten"/>
                <a:cs typeface="KG Miss Kindergarten"/>
              </a:rPr>
              <a:t> </a:t>
            </a:r>
            <a:r>
              <a:rPr lang="en-US" sz="1200" dirty="0" smtClean="0">
                <a:latin typeface="KG Miss Kindergarten"/>
                <a:cs typeface="KG Miss Kindergarten"/>
              </a:rPr>
              <a:t>Math Mountains </a:t>
            </a:r>
            <a:r>
              <a:rPr lang="mr-IN" sz="1200" dirty="0" smtClean="0">
                <a:latin typeface="KG Miss Kindergarten"/>
                <a:cs typeface="KG Miss Kindergarten"/>
              </a:rPr>
              <a:t>–</a:t>
            </a:r>
            <a:r>
              <a:rPr lang="en-US" sz="1200" dirty="0" smtClean="0">
                <a:latin typeface="KG Miss Kindergarten"/>
                <a:cs typeface="KG Miss Kindergarten"/>
              </a:rPr>
              <a:t> relationship between addition and subtraction (fact families).  Odd and even numbers.</a:t>
            </a:r>
          </a:p>
          <a:p>
            <a:r>
              <a:rPr lang="en-US" sz="1200" b="1" u="sng" dirty="0" smtClean="0">
                <a:solidFill>
                  <a:srgbClr val="0000FF"/>
                </a:solidFill>
                <a:latin typeface="KG Miss Kindy Chunky"/>
                <a:cs typeface="KG Miss Kindy Chunky"/>
              </a:rPr>
              <a:t>Social Studies:</a:t>
            </a:r>
            <a:r>
              <a:rPr lang="en-US" sz="1200" b="1" dirty="0" smtClean="0">
                <a:solidFill>
                  <a:srgbClr val="0000FF"/>
                </a:solidFill>
                <a:latin typeface="KG Miss Kindy Chunky"/>
                <a:cs typeface="KG Miss Kindy Chunky"/>
              </a:rPr>
              <a:t> </a:t>
            </a:r>
            <a:r>
              <a:rPr lang="en-US" sz="1200" dirty="0" smtClean="0">
                <a:latin typeface="KG Miss Kindergarten"/>
                <a:cs typeface="KG Miss Kindergarten"/>
              </a:rPr>
              <a:t>Starting our first unit, “People Now and Long Ago.”</a:t>
            </a:r>
          </a:p>
          <a:p>
            <a:r>
              <a:rPr lang="en-US" sz="1200" u="sng" dirty="0" smtClean="0">
                <a:solidFill>
                  <a:srgbClr val="0000FF"/>
                </a:solidFill>
                <a:latin typeface="KG Miss Kindy Chunky"/>
                <a:cs typeface="KG Miss Kindy Chunky"/>
              </a:rPr>
              <a:t>Science:</a:t>
            </a:r>
            <a:r>
              <a:rPr lang="en-US" sz="1200" dirty="0" smtClean="0">
                <a:solidFill>
                  <a:srgbClr val="0000FF"/>
                </a:solidFill>
                <a:latin typeface="KG Miss Kindy Chunky"/>
                <a:cs typeface="KG Miss Kindy Chunky"/>
              </a:rPr>
              <a:t> </a:t>
            </a:r>
            <a:r>
              <a:rPr lang="en-US" sz="1200" dirty="0" smtClean="0">
                <a:latin typeface="KG Miss Kindergarten"/>
                <a:cs typeface="KG Miss Kindergarten"/>
              </a:rPr>
              <a:t>The scientific method &amp; properties of matter </a:t>
            </a:r>
            <a:r>
              <a:rPr lang="mr-IN" sz="1200" dirty="0" smtClean="0">
                <a:latin typeface="KG Miss Kindergarten"/>
                <a:cs typeface="KG Miss Kindergarten"/>
              </a:rPr>
              <a:t>–</a:t>
            </a:r>
            <a:r>
              <a:rPr lang="en-US" sz="1200" dirty="0" smtClean="0">
                <a:latin typeface="KG Miss Kindergarten"/>
                <a:cs typeface="KG Miss Kindergarten"/>
              </a:rPr>
              <a:t> design-your own pencil lab.</a:t>
            </a:r>
          </a:p>
          <a:p>
            <a:r>
              <a:rPr lang="en-US" sz="1200" u="sng" dirty="0" smtClean="0">
                <a:solidFill>
                  <a:srgbClr val="0000FF"/>
                </a:solidFill>
                <a:latin typeface="KG Miss Kindy Chunky"/>
                <a:cs typeface="KG Miss Kindy Chunky"/>
              </a:rPr>
              <a:t>Religion:</a:t>
            </a:r>
            <a:r>
              <a:rPr lang="en-US" sz="1200" dirty="0" smtClean="0">
                <a:solidFill>
                  <a:srgbClr val="0000FF"/>
                </a:solidFill>
                <a:latin typeface="KG Miss Kindergarten"/>
                <a:cs typeface="KG Miss Kindergarten"/>
              </a:rPr>
              <a:t> </a:t>
            </a:r>
            <a:r>
              <a:rPr lang="en-US" sz="1200" dirty="0" smtClean="0">
                <a:latin typeface="KG Miss Kindergarten"/>
                <a:cs typeface="KG Miss Kindergarten"/>
              </a:rPr>
              <a:t>Discussing “Jesus Christ Gives Us the Church.” Vocab: disciples, Apostles, Resurrection, and Church.</a:t>
            </a:r>
          </a:p>
          <a:p>
            <a:r>
              <a:rPr lang="en-US" sz="1200" u="sng" dirty="0" smtClean="0">
                <a:solidFill>
                  <a:srgbClr val="0000FF"/>
                </a:solidFill>
                <a:latin typeface="KG Miss Kindy Chunky"/>
                <a:cs typeface="KG Miss Kindy Chunky"/>
              </a:rPr>
              <a:t>Specials:</a:t>
            </a:r>
            <a:r>
              <a:rPr lang="en-US" sz="1200" dirty="0" smtClean="0">
                <a:solidFill>
                  <a:srgbClr val="0000FF"/>
                </a:solidFill>
                <a:latin typeface="KG Miss Kindergarten"/>
                <a:cs typeface="KG Miss Kindergarten"/>
              </a:rPr>
              <a:t> </a:t>
            </a:r>
            <a:r>
              <a:rPr lang="en-US" sz="1200" dirty="0" smtClean="0">
                <a:latin typeface="KG Miss Kindergarten"/>
                <a:cs typeface="KG Miss Kindergarten"/>
              </a:rPr>
              <a:t>Scheduled as usual. Art is working on cat pictures related to a book about homophones.</a:t>
            </a:r>
          </a:p>
        </p:txBody>
      </p:sp>
    </p:spTree>
    <p:extLst>
      <p:ext uri="{BB962C8B-B14F-4D97-AF65-F5344CB8AC3E}">
        <p14:creationId xmlns:p14="http://schemas.microsoft.com/office/powerpoint/2010/main" val="2193843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256</Words>
  <Application>Microsoft Macintosh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Meghan Nauss</cp:lastModifiedBy>
  <cp:revision>25</cp:revision>
  <cp:lastPrinted>2017-09-11T23:24:09Z</cp:lastPrinted>
  <dcterms:created xsi:type="dcterms:W3CDTF">2015-03-30T02:08:44Z</dcterms:created>
  <dcterms:modified xsi:type="dcterms:W3CDTF">2017-09-12T04:41:18Z</dcterms:modified>
</cp:coreProperties>
</file>